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79" r:id="rId2"/>
    <p:sldId id="392" r:id="rId3"/>
    <p:sldId id="405" r:id="rId4"/>
    <p:sldId id="406" r:id="rId5"/>
    <p:sldId id="403" r:id="rId6"/>
    <p:sldId id="410" r:id="rId7"/>
    <p:sldId id="411" r:id="rId8"/>
    <p:sldId id="413" r:id="rId9"/>
    <p:sldId id="454" r:id="rId10"/>
    <p:sldId id="449" r:id="rId11"/>
    <p:sldId id="451" r:id="rId12"/>
    <p:sldId id="453" r:id="rId13"/>
    <p:sldId id="460" r:id="rId14"/>
    <p:sldId id="461" r:id="rId15"/>
    <p:sldId id="458" r:id="rId16"/>
    <p:sldId id="459" r:id="rId17"/>
  </p:sldIdLst>
  <p:sldSz cx="9144000" cy="5143500" type="screen16x9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90">
          <p15:clr>
            <a:srgbClr val="A4A3A4"/>
          </p15:clr>
        </p15:guide>
        <p15:guide id="2" pos="24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81013" autoAdjust="0"/>
  </p:normalViewPr>
  <p:slideViewPr>
    <p:cSldViewPr showGuides="1">
      <p:cViewPr varScale="1">
        <p:scale>
          <a:sx n="90" d="100"/>
          <a:sy n="90" d="100"/>
        </p:scale>
        <p:origin x="508" y="48"/>
      </p:cViewPr>
      <p:guideLst>
        <p:guide orient="horz" pos="2890"/>
        <p:guide pos="24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72"/>
    </p:cViewPr>
  </p:sorterViewPr>
  <p:notesViewPr>
    <p:cSldViewPr showGuides="1">
      <p:cViewPr varScale="1">
        <p:scale>
          <a:sx n="98" d="100"/>
          <a:sy n="98" d="100"/>
        </p:scale>
        <p:origin x="-3564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lv.no\CA\Users\CAJLA\Documents\trafikk\prognose%202013%20OS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Salg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804-4450-8C3B-7F410F5A489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804-4450-8C3B-7F410F5A489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804-4450-8C3B-7F410F5A489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804-4450-8C3B-7F410F5A489E}"/>
              </c:ext>
            </c:extLst>
          </c:dPt>
          <c:cat>
            <c:strRef>
              <c:f>'Ark1'!$A$2:$A$5</c:f>
              <c:strCache>
                <c:ptCount val="3"/>
                <c:pt idx="0">
                  <c:v>UTLAND</c:v>
                </c:pt>
                <c:pt idx="1">
                  <c:v>INNLAND</c:v>
                </c:pt>
                <c:pt idx="2">
                  <c:v>TRANSFER</c:v>
                </c:pt>
              </c:strCache>
            </c:strRef>
          </c:cat>
          <c:val>
            <c:numRef>
              <c:f>'Ark1'!$B$2:$B$5</c:f>
              <c:numCache>
                <c:formatCode>0%</c:formatCode>
                <c:ptCount val="4"/>
                <c:pt idx="0">
                  <c:v>0.56999999999999995</c:v>
                </c:pt>
                <c:pt idx="1">
                  <c:v>0.43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804-4450-8C3B-7F410F5A48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>
        <c:manualLayout>
          <c:xMode val="edge"/>
          <c:yMode val="edge"/>
          <c:x val="0.65879095800438636"/>
          <c:y val="7.5123141880901009E-2"/>
          <c:w val="0.33813876306923457"/>
          <c:h val="0.671764092806450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0635030854088329E-2"/>
          <c:y val="2.8252387449954838E-2"/>
          <c:w val="0.91576884085528942"/>
          <c:h val="0.54172778645655351"/>
        </c:manualLayout>
      </c:layout>
      <c:areaChart>
        <c:grouping val="stacked"/>
        <c:varyColors val="0"/>
        <c:ser>
          <c:idx val="0"/>
          <c:order val="0"/>
          <c:tx>
            <c:strRef>
              <c:f>'Ark1'!$A$13</c:f>
              <c:strCache>
                <c:ptCount val="1"/>
                <c:pt idx="0">
                  <c:v>Innland</c:v>
                </c:pt>
              </c:strCache>
            </c:strRef>
          </c:tx>
          <c:spPr>
            <a:solidFill>
              <a:schemeClr val="bg2"/>
            </a:solidFill>
          </c:spPr>
          <c:cat>
            <c:numRef>
              <c:f>'Ark1'!$B$12:$AP$12</c:f>
              <c:numCache>
                <c:formatCode>General</c:formatCode>
                <c:ptCount val="4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  <c:pt idx="27">
                  <c:v>2027</c:v>
                </c:pt>
                <c:pt idx="28">
                  <c:v>2028</c:v>
                </c:pt>
                <c:pt idx="29">
                  <c:v>2029</c:v>
                </c:pt>
                <c:pt idx="30">
                  <c:v>2030</c:v>
                </c:pt>
                <c:pt idx="31">
                  <c:v>2031</c:v>
                </c:pt>
                <c:pt idx="32">
                  <c:v>2032</c:v>
                </c:pt>
                <c:pt idx="33">
                  <c:v>2033</c:v>
                </c:pt>
                <c:pt idx="34">
                  <c:v>2034</c:v>
                </c:pt>
                <c:pt idx="35">
                  <c:v>2035</c:v>
                </c:pt>
                <c:pt idx="36">
                  <c:v>2036</c:v>
                </c:pt>
                <c:pt idx="37">
                  <c:v>2037</c:v>
                </c:pt>
                <c:pt idx="38">
                  <c:v>2038</c:v>
                </c:pt>
                <c:pt idx="39">
                  <c:v>2039</c:v>
                </c:pt>
                <c:pt idx="40">
                  <c:v>2040</c:v>
                </c:pt>
              </c:numCache>
            </c:numRef>
          </c:cat>
          <c:val>
            <c:numRef>
              <c:f>'Ark1'!$B$13:$AP$13</c:f>
              <c:numCache>
                <c:formatCode>0.0</c:formatCode>
                <c:ptCount val="41"/>
                <c:pt idx="0">
                  <c:v>7.4808000000000003</c:v>
                </c:pt>
                <c:pt idx="1">
                  <c:v>7.2219979999999993</c:v>
                </c:pt>
                <c:pt idx="2">
                  <c:v>6.9116049999999998</c:v>
                </c:pt>
                <c:pt idx="3">
                  <c:v>7.0527709999999999</c:v>
                </c:pt>
                <c:pt idx="4">
                  <c:v>7.4127299999999998</c:v>
                </c:pt>
                <c:pt idx="5">
                  <c:v>7.7137500000000001</c:v>
                </c:pt>
                <c:pt idx="6">
                  <c:v>8.372109</c:v>
                </c:pt>
                <c:pt idx="7">
                  <c:v>8.913532</c:v>
                </c:pt>
                <c:pt idx="8">
                  <c:v>8.9824069999999985</c:v>
                </c:pt>
                <c:pt idx="9">
                  <c:v>8.6269709999999993</c:v>
                </c:pt>
                <c:pt idx="10">
                  <c:v>8.9627170000000014</c:v>
                </c:pt>
                <c:pt idx="11">
                  <c:v>9.9884850000000007</c:v>
                </c:pt>
                <c:pt idx="12">
                  <c:v>10.280754</c:v>
                </c:pt>
                <c:pt idx="13">
                  <c:v>10.479370000000001</c:v>
                </c:pt>
                <c:pt idx="14" formatCode="General">
                  <c:v>10.7</c:v>
                </c:pt>
                <c:pt idx="15" formatCode="General">
                  <c:v>10.9</c:v>
                </c:pt>
                <c:pt idx="16" formatCode="General">
                  <c:v>11.1</c:v>
                </c:pt>
                <c:pt idx="17" formatCode="General">
                  <c:v>11.2</c:v>
                </c:pt>
                <c:pt idx="18" formatCode="General">
                  <c:v>11.4</c:v>
                </c:pt>
                <c:pt idx="19" formatCode="General">
                  <c:v>11.6</c:v>
                </c:pt>
                <c:pt idx="20" formatCode="General">
                  <c:v>11.8</c:v>
                </c:pt>
                <c:pt idx="21">
                  <c:v>11.942052350527971</c:v>
                </c:pt>
                <c:pt idx="22">
                  <c:v>12.085814774809377</c:v>
                </c:pt>
                <c:pt idx="23">
                  <c:v>12.231307859284575</c:v>
                </c:pt>
                <c:pt idx="24">
                  <c:v>12.378552438220391</c:v>
                </c:pt>
                <c:pt idx="25">
                  <c:v>12.527569596693521</c:v>
                </c:pt>
                <c:pt idx="26">
                  <c:v>12.678380673609881</c:v>
                </c:pt>
                <c:pt idx="27">
                  <c:v>12.831007264760277</c:v>
                </c:pt>
                <c:pt idx="28">
                  <c:v>12.985471225912876</c:v>
                </c:pt>
                <c:pt idx="29">
                  <c:v>13.141794675942897</c:v>
                </c:pt>
                <c:pt idx="30">
                  <c:v>13.299999999999986</c:v>
                </c:pt>
                <c:pt idx="31">
                  <c:v>13.433779338135407</c:v>
                </c:pt>
                <c:pt idx="32">
                  <c:v>13.568904308700297</c:v>
                </c:pt>
                <c:pt idx="33">
                  <c:v>13.705388446868778</c:v>
                </c:pt>
                <c:pt idx="34">
                  <c:v>13.843245423959827</c:v>
                </c:pt>
                <c:pt idx="35">
                  <c:v>13.982489048806709</c:v>
                </c:pt>
                <c:pt idx="36">
                  <c:v>14.123133269140178</c:v>
                </c:pt>
                <c:pt idx="37">
                  <c:v>14.265192172985586</c:v>
                </c:pt>
                <c:pt idx="38">
                  <c:v>14.408679990074052</c:v>
                </c:pt>
                <c:pt idx="39">
                  <c:v>14.553611093267826</c:v>
                </c:pt>
                <c:pt idx="40">
                  <c:v>14.699999999999982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C7-4E09-9FD5-794F426BA2AF}"/>
            </c:ext>
          </c:extLst>
        </c:ser>
        <c:ser>
          <c:idx val="1"/>
          <c:order val="1"/>
          <c:tx>
            <c:strRef>
              <c:f>'Ark1'!$A$14</c:f>
              <c:strCache>
                <c:ptCount val="1"/>
                <c:pt idx="0">
                  <c:v>Utland</c:v>
                </c:pt>
              </c:strCache>
            </c:strRef>
          </c:tx>
          <c:cat>
            <c:numRef>
              <c:f>'Ark1'!$B$12:$AP$12</c:f>
              <c:numCache>
                <c:formatCode>General</c:formatCode>
                <c:ptCount val="4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  <c:pt idx="27">
                  <c:v>2027</c:v>
                </c:pt>
                <c:pt idx="28">
                  <c:v>2028</c:v>
                </c:pt>
                <c:pt idx="29">
                  <c:v>2029</c:v>
                </c:pt>
                <c:pt idx="30">
                  <c:v>2030</c:v>
                </c:pt>
                <c:pt idx="31">
                  <c:v>2031</c:v>
                </c:pt>
                <c:pt idx="32">
                  <c:v>2032</c:v>
                </c:pt>
                <c:pt idx="33">
                  <c:v>2033</c:v>
                </c:pt>
                <c:pt idx="34">
                  <c:v>2034</c:v>
                </c:pt>
                <c:pt idx="35">
                  <c:v>2035</c:v>
                </c:pt>
                <c:pt idx="36">
                  <c:v>2036</c:v>
                </c:pt>
                <c:pt idx="37">
                  <c:v>2037</c:v>
                </c:pt>
                <c:pt idx="38">
                  <c:v>2038</c:v>
                </c:pt>
                <c:pt idx="39">
                  <c:v>2039</c:v>
                </c:pt>
                <c:pt idx="40">
                  <c:v>2040</c:v>
                </c:pt>
              </c:numCache>
            </c:numRef>
          </c:cat>
          <c:val>
            <c:numRef>
              <c:f>'Ark1'!$B$14:$AP$14</c:f>
              <c:numCache>
                <c:formatCode>0.0</c:formatCode>
                <c:ptCount val="41"/>
                <c:pt idx="0">
                  <c:v>6.7135339999999992</c:v>
                </c:pt>
                <c:pt idx="1">
                  <c:v>6.7087759999999994</c:v>
                </c:pt>
                <c:pt idx="2">
                  <c:v>6.474977</c:v>
                </c:pt>
                <c:pt idx="3">
                  <c:v>6.5760690000000004</c:v>
                </c:pt>
                <c:pt idx="4">
                  <c:v>7.4197659999999992</c:v>
                </c:pt>
                <c:pt idx="5">
                  <c:v>8.1495200000000008</c:v>
                </c:pt>
                <c:pt idx="6">
                  <c:v>9.2641209999999994</c:v>
                </c:pt>
                <c:pt idx="7">
                  <c:v>10.105135000000001</c:v>
                </c:pt>
                <c:pt idx="8">
                  <c:v>10.333255999999999</c:v>
                </c:pt>
                <c:pt idx="9">
                  <c:v>9.4428929999999998</c:v>
                </c:pt>
                <c:pt idx="10">
                  <c:v>10.111585</c:v>
                </c:pt>
                <c:pt idx="11">
                  <c:v>11.098882999999999</c:v>
                </c:pt>
                <c:pt idx="12">
                  <c:v>11.771580999999999</c:v>
                </c:pt>
                <c:pt idx="13">
                  <c:v>12.432843</c:v>
                </c:pt>
                <c:pt idx="14" formatCode="General">
                  <c:v>13.1</c:v>
                </c:pt>
                <c:pt idx="15" formatCode="General">
                  <c:v>13.7</c:v>
                </c:pt>
                <c:pt idx="16" formatCode="General">
                  <c:v>14.3</c:v>
                </c:pt>
                <c:pt idx="17" formatCode="General">
                  <c:v>14.8</c:v>
                </c:pt>
                <c:pt idx="18" formatCode="General">
                  <c:v>15.4</c:v>
                </c:pt>
                <c:pt idx="19" formatCode="General">
                  <c:v>16</c:v>
                </c:pt>
                <c:pt idx="20" formatCode="General">
                  <c:v>16.600000000000001</c:v>
                </c:pt>
                <c:pt idx="21">
                  <c:v>17.089626717231223</c:v>
                </c:pt>
                <c:pt idx="22">
                  <c:v>17.593695261102603</c:v>
                </c:pt>
                <c:pt idx="23">
                  <c:v>18.112631601744784</c:v>
                </c:pt>
                <c:pt idx="24">
                  <c:v>18.646874273526759</c:v>
                </c:pt>
                <c:pt idx="25">
                  <c:v>19.196874745645449</c:v>
                </c:pt>
                <c:pt idx="26">
                  <c:v>19.763097803646012</c:v>
                </c:pt>
                <c:pt idx="27">
                  <c:v>20.346021942195335</c:v>
                </c:pt>
                <c:pt idx="28">
                  <c:v>20.94613976944061</c:v>
                </c:pt>
                <c:pt idx="29">
                  <c:v>21.563958423294679</c:v>
                </c:pt>
                <c:pt idx="30">
                  <c:v>22.200000000000003</c:v>
                </c:pt>
                <c:pt idx="31">
                  <c:v>22.672151412770702</c:v>
                </c:pt>
                <c:pt idx="32">
                  <c:v>23.154344580342364</c:v>
                </c:pt>
                <c:pt idx="33">
                  <c:v>23.646793071576067</c:v>
                </c:pt>
                <c:pt idx="34">
                  <c:v>24.149714997532868</c:v>
                </c:pt>
                <c:pt idx="35">
                  <c:v>24.663333108077683</c:v>
                </c:pt>
                <c:pt idx="36">
                  <c:v>25.187874890537739</c:v>
                </c:pt>
                <c:pt idx="37">
                  <c:v>25.723572670459316</c:v>
                </c:pt>
                <c:pt idx="38">
                  <c:v>26.270663714507382</c:v>
                </c:pt>
                <c:pt idx="39">
                  <c:v>26.829390335553715</c:v>
                </c:pt>
                <c:pt idx="40">
                  <c:v>27.400000000000031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C7-4E09-9FD5-794F426BA2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3910104"/>
        <c:axId val="163796024"/>
      </c:areaChart>
      <c:catAx>
        <c:axId val="163910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noFill/>
          </a:ln>
        </c:spPr>
        <c:txPr>
          <a:bodyPr rot="-5400000" vert="horz"/>
          <a:lstStyle/>
          <a:p>
            <a:pPr>
              <a:defRPr/>
            </a:pPr>
            <a:endParaRPr lang="nb-NO"/>
          </a:p>
        </c:txPr>
        <c:crossAx val="163796024"/>
        <c:crosses val="autoZero"/>
        <c:auto val="1"/>
        <c:lblAlgn val="ctr"/>
        <c:lblOffset val="100"/>
        <c:noMultiLvlLbl val="0"/>
      </c:catAx>
      <c:valAx>
        <c:axId val="163796024"/>
        <c:scaling>
          <c:orientation val="minMax"/>
        </c:scaling>
        <c:delete val="0"/>
        <c:axPos val="l"/>
        <c:majorGridlines>
          <c:spPr>
            <a:ln>
              <a:solidFill>
                <a:schemeClr val="accent6"/>
              </a:solidFill>
            </a:ln>
          </c:spPr>
        </c:majorGridlines>
        <c:numFmt formatCode="0" sourceLinked="0"/>
        <c:majorTickMark val="out"/>
        <c:minorTickMark val="none"/>
        <c:tickLblPos val="nextTo"/>
        <c:spPr>
          <a:ln>
            <a:noFill/>
          </a:ln>
        </c:spPr>
        <c:crossAx val="16391010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3.3277870216306157E-3"/>
          <c:y val="0.73342658667972971"/>
          <c:w val="0.35706761696385292"/>
          <c:h val="0.1169443896307823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000" b="0" baseline="0">
          <a:solidFill>
            <a:schemeClr val="bg1"/>
          </a:solidFill>
        </a:defRPr>
      </a:pPr>
      <a:endParaRPr lang="nb-NO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B2A7F-4B48-44F8-B618-AC5DA58918DB}" type="datetimeFigureOut">
              <a:rPr lang="nb-NO" smtClean="0"/>
              <a:t>25.04.2018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21EB7-3AC9-42C2-A08B-2AD9D347584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4349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BB333-B289-45A9-9378-0D6D4829CADC}" type="datetimeFigureOut">
              <a:rPr lang="nb-NO" smtClean="0"/>
              <a:t>25.04.2018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CB3C8-E0A6-4660-A1A1-211E4E2376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9997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01D5F-7DF7-4BAC-A2EE-F7541B3144F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316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CB3C8-E0A6-4660-A1A1-211E4E2376E8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3417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CB3C8-E0A6-4660-A1A1-211E4E2376E8}" type="slidenum">
              <a:rPr lang="nb-NO" smtClean="0">
                <a:solidFill>
                  <a:prstClr val="black"/>
                </a:solidFill>
              </a:rPr>
              <a:pPr/>
              <a:t>9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513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CB3C8-E0A6-4660-A1A1-211E4E2376E8}" type="slidenum">
              <a:rPr lang="nb-NO" smtClean="0">
                <a:solidFill>
                  <a:prstClr val="black"/>
                </a:solidFill>
              </a:rPr>
              <a:pPr/>
              <a:t>10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814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«PHOTO»: ZUNUM AERO</a:t>
            </a:r>
            <a:r>
              <a:rPr lang="nb-NO" baseline="0" dirty="0"/>
              <a:t> IN REINE, LOFOTEN ISLANDS, NORWAY (ILLUSTRATION CREDIT: ZUNUM AERO)</a:t>
            </a:r>
          </a:p>
          <a:p>
            <a:endParaRPr lang="nb-NO" dirty="0"/>
          </a:p>
          <a:p>
            <a:r>
              <a:rPr lang="nb-NO" dirty="0"/>
              <a:t>In the</a:t>
            </a:r>
            <a:r>
              <a:rPr lang="nb-NO" baseline="0" dirty="0"/>
              <a:t> US, Boeing and Jet Blue have </a:t>
            </a:r>
            <a:r>
              <a:rPr lang="nb-NO" baseline="0" dirty="0" err="1"/>
              <a:t>invested</a:t>
            </a:r>
            <a:r>
              <a:rPr lang="nb-NO" baseline="0" dirty="0"/>
              <a:t> in the start up </a:t>
            </a:r>
            <a:r>
              <a:rPr lang="nb-NO" baseline="0" dirty="0" err="1"/>
              <a:t>Zunum</a:t>
            </a:r>
            <a:r>
              <a:rPr lang="nb-NO" baseline="0" dirty="0"/>
              <a:t> Aero. </a:t>
            </a:r>
          </a:p>
          <a:p>
            <a:r>
              <a:rPr lang="nb-NO" baseline="0" dirty="0"/>
              <a:t>Flying </a:t>
            </a:r>
            <a:r>
              <a:rPr lang="nb-NO" baseline="0" dirty="0" err="1"/>
              <a:t>testbed</a:t>
            </a:r>
            <a:r>
              <a:rPr lang="nb-NO" baseline="0" dirty="0"/>
              <a:t> 2019</a:t>
            </a:r>
          </a:p>
          <a:p>
            <a:r>
              <a:rPr lang="nb-NO" baseline="0" dirty="0"/>
              <a:t>Testing </a:t>
            </a:r>
            <a:r>
              <a:rPr lang="nb-NO" baseline="0" dirty="0" err="1"/>
              <a:t>aircraft</a:t>
            </a:r>
            <a:r>
              <a:rPr lang="nb-NO" baseline="0" dirty="0"/>
              <a:t> from 2022. </a:t>
            </a:r>
          </a:p>
          <a:p>
            <a:r>
              <a:rPr lang="nb-NO" baseline="0" dirty="0"/>
              <a:t>Range: 200 km </a:t>
            </a:r>
            <a:r>
              <a:rPr lang="nb-NO" baseline="0" dirty="0" err="1"/>
              <a:t>battery</a:t>
            </a:r>
            <a:r>
              <a:rPr lang="nb-NO" baseline="0" dirty="0"/>
              <a:t> </a:t>
            </a:r>
            <a:r>
              <a:rPr lang="nb-NO" baseline="0" dirty="0" err="1"/>
              <a:t>electric</a:t>
            </a:r>
            <a:r>
              <a:rPr lang="nb-NO" baseline="0" dirty="0"/>
              <a:t>, up to 1000 km hybrid </a:t>
            </a:r>
            <a:r>
              <a:rPr lang="nb-NO" baseline="0" dirty="0" err="1"/>
              <a:t>electric</a:t>
            </a:r>
            <a:r>
              <a:rPr lang="nb-NO" baseline="0" dirty="0"/>
              <a:t>.</a:t>
            </a:r>
          </a:p>
          <a:p>
            <a:r>
              <a:rPr lang="nb-NO" baseline="0" dirty="0"/>
              <a:t>12 </a:t>
            </a:r>
            <a:r>
              <a:rPr lang="nb-NO" baseline="0" dirty="0" err="1"/>
              <a:t>seats</a:t>
            </a:r>
            <a:r>
              <a:rPr lang="nb-NO" baseline="0" dirty="0"/>
              <a:t>??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CB3C8-E0A6-4660-A1A1-211E4E2376E8}" type="slidenum">
              <a:rPr lang="nb-NO" smtClean="0">
                <a:solidFill>
                  <a:prstClr val="black"/>
                </a:solidFill>
              </a:rPr>
              <a:pPr/>
              <a:t>11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714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CB3C8-E0A6-4660-A1A1-211E4E2376E8}" type="slidenum">
              <a:rPr lang="nb-NO" smtClean="0">
                <a:solidFill>
                  <a:prstClr val="black"/>
                </a:solidFill>
              </a:rPr>
              <a:pPr/>
              <a:t>12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304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987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96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mal sort bakgrunn (bilder/figurer på sort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2"/>
          <p:cNvSpPr>
            <a:spLocks noGrp="1"/>
          </p:cNvSpPr>
          <p:nvPr>
            <p:ph type="pic" idx="1"/>
          </p:nvPr>
        </p:nvSpPr>
        <p:spPr>
          <a:xfrm>
            <a:off x="1202433" y="339503"/>
            <a:ext cx="6739136" cy="4128393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90098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ormal sid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374848" y="205979"/>
            <a:ext cx="8229600" cy="857250"/>
          </a:xfrm>
        </p:spPr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74848" y="1200151"/>
            <a:ext cx="8229600" cy="339447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695620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ormal side tekst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374848" y="205979"/>
            <a:ext cx="8229600" cy="8572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74848" y="1200151"/>
            <a:ext cx="8229600" cy="33944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194" y="4736856"/>
            <a:ext cx="1077254" cy="29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5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ormal side tekst sort k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374848" y="205979"/>
            <a:ext cx="4917232" cy="8572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74848" y="1200151"/>
            <a:ext cx="4917232" cy="33944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0058" y="-459432"/>
            <a:ext cx="2808312" cy="5695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Bild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194" y="4736856"/>
            <a:ext cx="1077254" cy="29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90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374848" y="205979"/>
            <a:ext cx="8229600" cy="857250"/>
          </a:xfrm>
        </p:spPr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374848" y="1200151"/>
            <a:ext cx="40386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33198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374848" y="205979"/>
            <a:ext cx="4053136" cy="857250"/>
          </a:xfrm>
        </p:spPr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374848" y="1200151"/>
            <a:ext cx="40386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4648200" y="0"/>
            <a:ext cx="4495800" cy="4731990"/>
          </a:xfrm>
          <a:noFill/>
        </p:spPr>
        <p:txBody>
          <a:bodyPr anchor="ctr">
            <a:normAutofit/>
          </a:bodyPr>
          <a:lstStyle>
            <a:lvl1pPr>
              <a:defRPr sz="2000" b="0" u="none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/>
              <a:t>Objekt/bilde </a:t>
            </a:r>
          </a:p>
          <a:p>
            <a:pPr lvl="0"/>
            <a:r>
              <a:rPr lang="nb-NO" dirty="0"/>
              <a:t>Gjerne på hvit bakgrunn, </a:t>
            </a:r>
            <a:br>
              <a:rPr lang="nb-NO" dirty="0"/>
            </a:br>
            <a:r>
              <a:rPr lang="nb-NO" dirty="0"/>
              <a:t>eller som fyller hele rammen </a:t>
            </a:r>
            <a:br>
              <a:rPr lang="nb-NO" dirty="0"/>
            </a:br>
            <a:r>
              <a:rPr lang="nb-NO" dirty="0"/>
              <a:t>uten å gå over det grå </a:t>
            </a:r>
            <a:r>
              <a:rPr lang="nb-NO" dirty="0" err="1"/>
              <a:t>bunnfeltet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65268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2846338"/>
            <a:ext cx="7772400" cy="1021556"/>
          </a:xfrm>
        </p:spPr>
        <p:txBody>
          <a:bodyPr anchor="t">
            <a:noAutofit/>
          </a:bodyPr>
          <a:lstStyle>
            <a:lvl1pPr algn="l">
              <a:defRPr sz="2000" b="1" cap="all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1491630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153484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mal sort bakgrunn (bilder/figurer på sor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2"/>
          <p:cNvSpPr>
            <a:spLocks noGrp="1"/>
          </p:cNvSpPr>
          <p:nvPr>
            <p:ph type="pic" idx="1"/>
          </p:nvPr>
        </p:nvSpPr>
        <p:spPr>
          <a:xfrm>
            <a:off x="1202432" y="339503"/>
            <a:ext cx="6739136" cy="4128393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32417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OSL B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04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374848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374848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194" y="4736856"/>
            <a:ext cx="1077254" cy="29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21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0" r:id="rId2"/>
    <p:sldLayoutId id="2147483663" r:id="rId3"/>
    <p:sldLayoutId id="2147483664" r:id="rId4"/>
    <p:sldLayoutId id="2147483652" r:id="rId5"/>
    <p:sldLayoutId id="2147483656" r:id="rId6"/>
    <p:sldLayoutId id="2147483651" r:id="rId7"/>
    <p:sldLayoutId id="2147483654" r:id="rId8"/>
    <p:sldLayoutId id="2147483649" r:id="rId9"/>
    <p:sldLayoutId id="2147483666" r:id="rId10"/>
    <p:sldLayoutId id="214748367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0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1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0698"/>
            <a:ext cx="9150213" cy="6100142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54E04F35-D733-4D06-BBA9-654F049A95FF}"/>
              </a:ext>
            </a:extLst>
          </p:cNvPr>
          <p:cNvSpPr txBox="1"/>
          <p:nvPr/>
        </p:nvSpPr>
        <p:spPr>
          <a:xfrm>
            <a:off x="71500" y="3867894"/>
            <a:ext cx="7740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accent1">
                    <a:lumMod val="75000"/>
                  </a:schemeClr>
                </a:solidFill>
              </a:rPr>
              <a:t>FOLKEMØTE ULLENSAKER RÅDHUS 25.04.2018</a:t>
            </a:r>
          </a:p>
        </p:txBody>
      </p:sp>
    </p:spTree>
    <p:extLst>
      <p:ext uri="{BB962C8B-B14F-4D97-AF65-F5344CB8AC3E}">
        <p14:creationId xmlns:p14="http://schemas.microsoft.com/office/powerpoint/2010/main" val="4085397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7" t="-1" r="30245" b="574"/>
          <a:stretch/>
        </p:blipFill>
        <p:spPr>
          <a:xfrm>
            <a:off x="4107570" y="-42532"/>
            <a:ext cx="5036429" cy="4704813"/>
          </a:xfrm>
          <a:prstGeom prst="rect">
            <a:avLst/>
          </a:prstGeom>
        </p:spPr>
      </p:pic>
      <p:pic>
        <p:nvPicPr>
          <p:cNvPr id="6" name="Plassholder for innhold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3" t="14843"/>
          <a:stretch/>
        </p:blipFill>
        <p:spPr>
          <a:xfrm>
            <a:off x="0" y="0"/>
            <a:ext cx="4107571" cy="466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41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kstSylinder 16"/>
          <p:cNvSpPr txBox="1"/>
          <p:nvPr/>
        </p:nvSpPr>
        <p:spPr>
          <a:xfrm>
            <a:off x="550649" y="3524842"/>
            <a:ext cx="963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 b="1" dirty="0">
                <a:solidFill>
                  <a:prstClr val="white"/>
                </a:solidFill>
              </a:rPr>
              <a:t>102 km</a:t>
            </a: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19" name="TekstSylinder 18"/>
          <p:cNvSpPr txBox="1"/>
          <p:nvPr/>
        </p:nvSpPr>
        <p:spPr>
          <a:xfrm>
            <a:off x="649622" y="2855118"/>
            <a:ext cx="1171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 b="1" dirty="0">
                <a:solidFill>
                  <a:prstClr val="white"/>
                </a:solidFill>
              </a:rPr>
              <a:t>104 km</a:t>
            </a: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20" name="TekstSylinder 19"/>
          <p:cNvSpPr txBox="1"/>
          <p:nvPr/>
        </p:nvSpPr>
        <p:spPr>
          <a:xfrm>
            <a:off x="1110411" y="2431124"/>
            <a:ext cx="1018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b="1" dirty="0">
                <a:solidFill>
                  <a:prstClr val="white"/>
                </a:solidFill>
              </a:rPr>
              <a:t>Leknes</a:t>
            </a:r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23" name="TekstSylinder 22"/>
          <p:cNvSpPr txBox="1"/>
          <p:nvPr/>
        </p:nvSpPr>
        <p:spPr>
          <a:xfrm>
            <a:off x="115322" y="3128833"/>
            <a:ext cx="685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b="1" dirty="0">
                <a:solidFill>
                  <a:prstClr val="white"/>
                </a:solidFill>
              </a:rPr>
              <a:t>Røst</a:t>
            </a:r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29" name="TekstSylinder 28"/>
          <p:cNvSpPr txBox="1"/>
          <p:nvPr/>
        </p:nvSpPr>
        <p:spPr>
          <a:xfrm>
            <a:off x="1835798" y="3951972"/>
            <a:ext cx="1171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 b="1" dirty="0">
                <a:solidFill>
                  <a:prstClr val="white"/>
                </a:solidFill>
              </a:rPr>
              <a:t>101 km</a:t>
            </a:r>
            <a:endParaRPr lang="en-US" sz="1200" b="1" dirty="0">
              <a:solidFill>
                <a:prstClr val="white"/>
              </a:solidFill>
            </a:endParaRPr>
          </a:p>
        </p:txBody>
      </p:sp>
      <p:cxnSp>
        <p:nvCxnSpPr>
          <p:cNvPr id="14" name="Rett linje 13"/>
          <p:cNvCxnSpPr/>
          <p:nvPr/>
        </p:nvCxnSpPr>
        <p:spPr>
          <a:xfrm flipH="1">
            <a:off x="1823867" y="2717680"/>
            <a:ext cx="479881" cy="870342"/>
          </a:xfrm>
          <a:prstGeom prst="line">
            <a:avLst/>
          </a:prstGeom>
          <a:ln w="1905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kstSylinder 23"/>
          <p:cNvSpPr txBox="1"/>
          <p:nvPr/>
        </p:nvSpPr>
        <p:spPr>
          <a:xfrm>
            <a:off x="2233427" y="2433819"/>
            <a:ext cx="1040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b="1" dirty="0">
                <a:solidFill>
                  <a:prstClr val="white"/>
                </a:solidFill>
              </a:rPr>
              <a:t>Svolvær</a:t>
            </a:r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25" name="TekstSylinder 24"/>
          <p:cNvSpPr txBox="1"/>
          <p:nvPr/>
        </p:nvSpPr>
        <p:spPr>
          <a:xfrm>
            <a:off x="2015716" y="2823778"/>
            <a:ext cx="1171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 b="1" dirty="0">
                <a:solidFill>
                  <a:prstClr val="white"/>
                </a:solidFill>
              </a:rPr>
              <a:t>109 km</a:t>
            </a:r>
            <a:endParaRPr lang="en-US" sz="1200" b="1" dirty="0">
              <a:solidFill>
                <a:prstClr val="white"/>
              </a:solidFill>
            </a:endParaRPr>
          </a:p>
        </p:txBody>
      </p:sp>
      <p:pic>
        <p:nvPicPr>
          <p:cNvPr id="4" name="Plassholder for bilde 3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563658" cy="5858695"/>
          </a:xfr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8F3EDB93-109F-4D9C-8200-9B669F9544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4" b="4960"/>
          <a:stretch/>
        </p:blipFill>
        <p:spPr>
          <a:xfrm>
            <a:off x="242717" y="2857546"/>
            <a:ext cx="3897235" cy="22097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75226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" r="-335"/>
          <a:stretch/>
        </p:blipFill>
        <p:spPr>
          <a:xfrm>
            <a:off x="0" y="951569"/>
            <a:ext cx="9252520" cy="4221511"/>
          </a:xfr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97512"/>
            <a:ext cx="1441609" cy="489402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128700" y="123478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>
                <a:solidFill>
                  <a:srgbClr val="1D1D1D"/>
                </a:solidFill>
              </a:rPr>
              <a:t>Hybrid </a:t>
            </a:r>
            <a:r>
              <a:rPr lang="nb-NO" sz="2000" b="1" dirty="0" err="1">
                <a:solidFill>
                  <a:srgbClr val="1D1D1D"/>
                </a:solidFill>
              </a:rPr>
              <a:t>electric</a:t>
            </a:r>
            <a:r>
              <a:rPr lang="nb-NO" sz="2000" b="1" dirty="0">
                <a:solidFill>
                  <a:srgbClr val="1D1D1D"/>
                </a:solidFill>
              </a:rPr>
              <a:t> </a:t>
            </a:r>
            <a:r>
              <a:rPr lang="nb-NO" sz="2000" b="1" dirty="0" err="1">
                <a:solidFill>
                  <a:srgbClr val="1D1D1D"/>
                </a:solidFill>
              </a:rPr>
              <a:t>aircraft</a:t>
            </a:r>
            <a:endParaRPr lang="nb-NO" sz="2000" b="1" dirty="0">
              <a:solidFill>
                <a:srgbClr val="1D1D1D"/>
              </a:solidFill>
            </a:endParaRPr>
          </a:p>
          <a:p>
            <a:r>
              <a:rPr lang="nb-NO" sz="2000" b="1" dirty="0">
                <a:solidFill>
                  <a:srgbClr val="1D1D1D"/>
                </a:solidFill>
              </a:rPr>
              <a:t>Range from Oslo in 2030: 100 pax 1000 km</a:t>
            </a:r>
            <a:endParaRPr lang="en-US" sz="2000" b="1" dirty="0">
              <a:solidFill>
                <a:srgbClr val="1D1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992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2382741-A0EA-4682-BA43-2F468B8F7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UTFLYGNINGER</a:t>
            </a:r>
            <a:br>
              <a:rPr lang="nb-NO" b="1" dirty="0"/>
            </a:br>
            <a:r>
              <a:rPr lang="nb-NO" b="1" dirty="0"/>
              <a:t>UTVIKLING FRA 1999 TIL 2018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1D61048-0112-4CB7-AA05-EC1961225A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81" t="9051" r="15664"/>
          <a:stretch/>
        </p:blipFill>
        <p:spPr>
          <a:xfrm>
            <a:off x="755576" y="1152915"/>
            <a:ext cx="3309882" cy="3489852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9802B4C0-0145-4FE5-907A-2920EFE2E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167593"/>
            <a:ext cx="2808989" cy="346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833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1425748-E666-4A26-B14B-A0C67D4F9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KURVEDE INNFLYGNINGER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6B3328E8-42A3-49FE-98E1-44CD103CC0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5" y="1015746"/>
            <a:ext cx="4042692" cy="2746624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AC2CC82C-C462-4137-8A3D-76C443772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765" y="1015746"/>
            <a:ext cx="4042691" cy="2746623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4B91AB59-CD1B-4EEE-BC6F-BE40F21403CE}"/>
              </a:ext>
            </a:extLst>
          </p:cNvPr>
          <p:cNvSpPr txBox="1"/>
          <p:nvPr/>
        </p:nvSpPr>
        <p:spPr>
          <a:xfrm>
            <a:off x="1718488" y="4137924"/>
            <a:ext cx="15408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350" dirty="0">
                <a:solidFill>
                  <a:schemeClr val="bg1"/>
                </a:solidFill>
              </a:rPr>
              <a:t>400 </a:t>
            </a:r>
            <a:r>
              <a:rPr lang="nb-NO" sz="1350" dirty="0" err="1">
                <a:solidFill>
                  <a:schemeClr val="bg1"/>
                </a:solidFill>
              </a:rPr>
              <a:t>stk</a:t>
            </a:r>
            <a:r>
              <a:rPr lang="nb-NO" sz="1350" dirty="0">
                <a:solidFill>
                  <a:schemeClr val="bg1"/>
                </a:solidFill>
              </a:rPr>
              <a:t> rettlinjede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3285F532-1974-4D74-968B-977E94AA4A59}"/>
              </a:ext>
            </a:extLst>
          </p:cNvPr>
          <p:cNvSpPr txBox="1"/>
          <p:nvPr/>
        </p:nvSpPr>
        <p:spPr>
          <a:xfrm>
            <a:off x="5952033" y="4137924"/>
            <a:ext cx="14061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350" dirty="0">
                <a:solidFill>
                  <a:schemeClr val="bg1"/>
                </a:solidFill>
              </a:rPr>
              <a:t>400 </a:t>
            </a:r>
            <a:r>
              <a:rPr lang="nb-NO" sz="1350" dirty="0" err="1">
                <a:solidFill>
                  <a:schemeClr val="bg1"/>
                </a:solidFill>
              </a:rPr>
              <a:t>stk</a:t>
            </a:r>
            <a:r>
              <a:rPr lang="nb-NO" sz="1350" dirty="0">
                <a:solidFill>
                  <a:schemeClr val="bg1"/>
                </a:solidFill>
              </a:rPr>
              <a:t> kurvede</a:t>
            </a:r>
          </a:p>
        </p:txBody>
      </p:sp>
    </p:spTree>
    <p:extLst>
      <p:ext uri="{BB962C8B-B14F-4D97-AF65-F5344CB8AC3E}">
        <p14:creationId xmlns:p14="http://schemas.microsoft.com/office/powerpoint/2010/main" val="850852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idx="4294967295"/>
          </p:nvPr>
        </p:nvSpPr>
        <p:spPr>
          <a:xfrm>
            <a:off x="0" y="206375"/>
            <a:ext cx="8229600" cy="857250"/>
          </a:xfrm>
        </p:spPr>
        <p:txBody>
          <a:bodyPr>
            <a:normAutofit/>
          </a:bodyPr>
          <a:lstStyle/>
          <a:p>
            <a:r>
              <a:rPr lang="nb-NO" sz="2200" b="1" dirty="0"/>
              <a:t>OPERATIVT KONSEPT VED VIND FRA NORD</a:t>
            </a:r>
            <a:endParaRPr lang="en-US" sz="2200" b="1" dirty="0"/>
          </a:p>
        </p:txBody>
      </p:sp>
      <p:pic>
        <p:nvPicPr>
          <p:cNvPr id="4" name="Plassholder for innhold 4">
            <a:extLst>
              <a:ext uri="{FF2B5EF4-FFF2-40B4-BE49-F238E27FC236}">
                <a16:creationId xmlns:a16="http://schemas.microsoft.com/office/drawing/2014/main" id="{5218CA71-9A94-4B82-90EB-393974F3897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7"/>
          <a:stretch/>
        </p:blipFill>
        <p:spPr>
          <a:xfrm>
            <a:off x="350838" y="987425"/>
            <a:ext cx="8793162" cy="3524250"/>
          </a:xfrm>
        </p:spPr>
      </p:pic>
      <p:grpSp>
        <p:nvGrpSpPr>
          <p:cNvPr id="8" name="Gruppe 7">
            <a:extLst>
              <a:ext uri="{FF2B5EF4-FFF2-40B4-BE49-F238E27FC236}">
                <a16:creationId xmlns:a16="http://schemas.microsoft.com/office/drawing/2014/main" id="{D2DD68F9-C224-4FA2-B799-97BB6833E31D}"/>
              </a:ext>
            </a:extLst>
          </p:cNvPr>
          <p:cNvGrpSpPr/>
          <p:nvPr/>
        </p:nvGrpSpPr>
        <p:grpSpPr>
          <a:xfrm>
            <a:off x="7452320" y="115162"/>
            <a:ext cx="1531639" cy="1027932"/>
            <a:chOff x="7452320" y="115162"/>
            <a:chExt cx="1531639" cy="1027932"/>
          </a:xfrm>
        </p:grpSpPr>
        <p:sp>
          <p:nvSpPr>
            <p:cNvPr id="3" name="Rektangel 2">
              <a:extLst>
                <a:ext uri="{FF2B5EF4-FFF2-40B4-BE49-F238E27FC236}">
                  <a16:creationId xmlns:a16="http://schemas.microsoft.com/office/drawing/2014/main" id="{6AD53FA4-362C-4F3F-ACA1-5CB80F94744E}"/>
                </a:ext>
              </a:extLst>
            </p:cNvPr>
            <p:cNvSpPr/>
            <p:nvPr/>
          </p:nvSpPr>
          <p:spPr>
            <a:xfrm>
              <a:off x="7452320" y="115162"/>
              <a:ext cx="1531639" cy="10279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90CE152F-6984-4132-83C4-41911E7A9F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90" t="1809" r="25642" b="90506"/>
            <a:stretch/>
          </p:blipFill>
          <p:spPr>
            <a:xfrm>
              <a:off x="7558627" y="195486"/>
              <a:ext cx="1152128" cy="341231"/>
            </a:xfrm>
            <a:prstGeom prst="rect">
              <a:avLst/>
            </a:prstGeom>
          </p:spPr>
        </p:pic>
        <p:pic>
          <p:nvPicPr>
            <p:cNvPr id="7" name="Bilde 6">
              <a:extLst>
                <a:ext uri="{FF2B5EF4-FFF2-40B4-BE49-F238E27FC236}">
                  <a16:creationId xmlns:a16="http://schemas.microsoft.com/office/drawing/2014/main" id="{F08F5B3B-2EEB-42D6-AF45-9C37D67003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151" t="1386" r="848" b="85370"/>
            <a:stretch/>
          </p:blipFill>
          <p:spPr>
            <a:xfrm>
              <a:off x="7538424" y="475202"/>
              <a:ext cx="1368152" cy="588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481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200" b="1" dirty="0"/>
              <a:t>OPERATIVT KONSEPT VED VIND FRA SØR</a:t>
            </a:r>
            <a:endParaRPr lang="en-US" sz="2200" b="1" dirty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605792" y="1200150"/>
            <a:ext cx="7767315" cy="3394075"/>
          </a:xfrm>
          <a:prstGeom prst="rect">
            <a:avLst/>
          </a:prstGeom>
        </p:spPr>
      </p:pic>
      <p:grpSp>
        <p:nvGrpSpPr>
          <p:cNvPr id="7" name="Gruppe 6">
            <a:extLst>
              <a:ext uri="{FF2B5EF4-FFF2-40B4-BE49-F238E27FC236}">
                <a16:creationId xmlns:a16="http://schemas.microsoft.com/office/drawing/2014/main" id="{5F98FDCF-CA98-462E-8996-D79C320CB973}"/>
              </a:ext>
            </a:extLst>
          </p:cNvPr>
          <p:cNvGrpSpPr/>
          <p:nvPr/>
        </p:nvGrpSpPr>
        <p:grpSpPr>
          <a:xfrm>
            <a:off x="7452320" y="115162"/>
            <a:ext cx="1531639" cy="1027932"/>
            <a:chOff x="7452320" y="115162"/>
            <a:chExt cx="1531639" cy="1027932"/>
          </a:xfrm>
        </p:grpSpPr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D146CC4F-9953-43B6-B196-47CC2074FDAC}"/>
                </a:ext>
              </a:extLst>
            </p:cNvPr>
            <p:cNvSpPr/>
            <p:nvPr/>
          </p:nvSpPr>
          <p:spPr>
            <a:xfrm>
              <a:off x="7452320" y="115162"/>
              <a:ext cx="1531639" cy="10279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9" name="Bilde 8">
              <a:extLst>
                <a:ext uri="{FF2B5EF4-FFF2-40B4-BE49-F238E27FC236}">
                  <a16:creationId xmlns:a16="http://schemas.microsoft.com/office/drawing/2014/main" id="{A73F940B-F094-4DAE-B666-BE2B1A0600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90" t="1809" r="25642" b="90506"/>
            <a:stretch/>
          </p:blipFill>
          <p:spPr>
            <a:xfrm>
              <a:off x="7558627" y="195486"/>
              <a:ext cx="1152128" cy="341231"/>
            </a:xfrm>
            <a:prstGeom prst="rect">
              <a:avLst/>
            </a:prstGeom>
          </p:spPr>
        </p:pic>
        <p:pic>
          <p:nvPicPr>
            <p:cNvPr id="10" name="Bilde 9">
              <a:extLst>
                <a:ext uri="{FF2B5EF4-FFF2-40B4-BE49-F238E27FC236}">
                  <a16:creationId xmlns:a16="http://schemas.microsoft.com/office/drawing/2014/main" id="{5DA90987-9D86-468C-9F3B-5B34FE7C0B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151" t="1386" r="848" b="85370"/>
            <a:stretch/>
          </p:blipFill>
          <p:spPr>
            <a:xfrm>
              <a:off x="7538424" y="475202"/>
              <a:ext cx="1368152" cy="588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9637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578" y="519523"/>
            <a:ext cx="3315842" cy="3989078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AVINOR </a:t>
            </a:r>
            <a:r>
              <a:rPr lang="nb-NO" b="1" dirty="0"/>
              <a:t>OSLO LUFTHAVN</a:t>
            </a:r>
          </a:p>
        </p:txBody>
      </p:sp>
      <p:grpSp>
        <p:nvGrpSpPr>
          <p:cNvPr id="25" name="Group 13"/>
          <p:cNvGrpSpPr/>
          <p:nvPr/>
        </p:nvGrpSpPr>
        <p:grpSpPr>
          <a:xfrm>
            <a:off x="1226392" y="1267939"/>
            <a:ext cx="2713801" cy="637739"/>
            <a:chOff x="-31551" y="993058"/>
            <a:chExt cx="4824535" cy="1133758"/>
          </a:xfrm>
        </p:grpSpPr>
        <p:sp>
          <p:nvSpPr>
            <p:cNvPr id="26" name="TextBox 14"/>
            <p:cNvSpPr txBox="1"/>
            <p:nvPr/>
          </p:nvSpPr>
          <p:spPr>
            <a:xfrm>
              <a:off x="-31551" y="993058"/>
              <a:ext cx="3581349" cy="1133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nb-NO" sz="3938" b="1" dirty="0">
                  <a:solidFill>
                    <a:srgbClr val="FFFFFF"/>
                  </a:solidFill>
                </a:rPr>
                <a:t>27,5 </a:t>
              </a:r>
              <a:endParaRPr lang="nb-NO" sz="3938" dirty="0">
                <a:solidFill>
                  <a:srgbClr val="FFFFFF"/>
                </a:solidFill>
              </a:endParaRPr>
            </a:p>
          </p:txBody>
        </p:sp>
        <p:sp>
          <p:nvSpPr>
            <p:cNvPr id="27" name="TextBox 15"/>
            <p:cNvSpPr txBox="1"/>
            <p:nvPr/>
          </p:nvSpPr>
          <p:spPr>
            <a:xfrm>
              <a:off x="2056680" y="1173406"/>
              <a:ext cx="2736304" cy="868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575" b="1" dirty="0">
                  <a:solidFill>
                    <a:srgbClr val="FFFFFF"/>
                  </a:solidFill>
                </a:rPr>
                <a:t>MILLIONER </a:t>
              </a:r>
            </a:p>
            <a:p>
              <a:r>
                <a:rPr lang="nb-NO" sz="1000" b="1" dirty="0">
                  <a:solidFill>
                    <a:srgbClr val="FFFFFF"/>
                  </a:solidFill>
                </a:rPr>
                <a:t>PASSASJERER I 2017</a:t>
              </a:r>
              <a:endParaRPr lang="nb-NO" sz="10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28" name="Bild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643" y="1215743"/>
            <a:ext cx="488633" cy="593877"/>
          </a:xfrm>
          <a:prstGeom prst="rect">
            <a:avLst/>
          </a:prstGeom>
        </p:spPr>
      </p:pic>
      <p:pic>
        <p:nvPicPr>
          <p:cNvPr id="29" name="Bilde 2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350" y="2169846"/>
            <a:ext cx="373421" cy="381719"/>
          </a:xfrm>
          <a:prstGeom prst="rect">
            <a:avLst/>
          </a:prstGeom>
        </p:spPr>
      </p:pic>
      <p:grpSp>
        <p:nvGrpSpPr>
          <p:cNvPr id="30" name="Group 13"/>
          <p:cNvGrpSpPr/>
          <p:nvPr/>
        </p:nvGrpSpPr>
        <p:grpSpPr>
          <a:xfrm>
            <a:off x="1226393" y="2078220"/>
            <a:ext cx="3012571" cy="590931"/>
            <a:chOff x="-31551" y="993058"/>
            <a:chExt cx="5355682" cy="1050542"/>
          </a:xfrm>
        </p:grpSpPr>
        <p:sp>
          <p:nvSpPr>
            <p:cNvPr id="31" name="TextBox 14"/>
            <p:cNvSpPr txBox="1"/>
            <p:nvPr/>
          </p:nvSpPr>
          <p:spPr>
            <a:xfrm>
              <a:off x="-31551" y="993058"/>
              <a:ext cx="3581351" cy="1050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nb-NO" sz="3600" b="1" dirty="0">
                  <a:solidFill>
                    <a:srgbClr val="FFFFFF"/>
                  </a:solidFill>
                </a:rPr>
                <a:t>15 000</a:t>
              </a:r>
              <a:endParaRPr lang="nb-NO" sz="3600" dirty="0">
                <a:solidFill>
                  <a:srgbClr val="FFFFFF"/>
                </a:solidFill>
              </a:endParaRPr>
            </a:p>
          </p:txBody>
        </p:sp>
        <p:sp>
          <p:nvSpPr>
            <p:cNvPr id="32" name="TextBox 15"/>
            <p:cNvSpPr txBox="1"/>
            <p:nvPr/>
          </p:nvSpPr>
          <p:spPr>
            <a:xfrm>
              <a:off x="2587827" y="1230375"/>
              <a:ext cx="2736304" cy="595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575" b="1" dirty="0">
                  <a:solidFill>
                    <a:srgbClr val="FFFFFF"/>
                  </a:solidFill>
                </a:rPr>
                <a:t>ANSATTE</a:t>
              </a:r>
              <a:endParaRPr lang="nb-NO" sz="900" dirty="0">
                <a:solidFill>
                  <a:srgbClr val="FFFFFF"/>
                </a:solidFill>
              </a:endParaRPr>
            </a:p>
          </p:txBody>
        </p:sp>
      </p:grpSp>
      <p:sp>
        <p:nvSpPr>
          <p:cNvPr id="35" name="Ellipse 34"/>
          <p:cNvSpPr/>
          <p:nvPr/>
        </p:nvSpPr>
        <p:spPr>
          <a:xfrm>
            <a:off x="6228185" y="3579863"/>
            <a:ext cx="360040" cy="36004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21" name="Plassholder for innhold 2"/>
          <p:cNvSpPr txBox="1">
            <a:spLocks/>
          </p:cNvSpPr>
          <p:nvPr/>
        </p:nvSpPr>
        <p:spPr>
          <a:xfrm>
            <a:off x="467576" y="2280982"/>
            <a:ext cx="3024336" cy="24549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nb-NO" sz="1400" dirty="0"/>
          </a:p>
          <a:p>
            <a:pPr marL="0" indent="0">
              <a:buFont typeface="Arial" pitchFamily="34" charset="0"/>
              <a:buNone/>
            </a:pPr>
            <a:endParaRPr lang="nb-NO" sz="1400" dirty="0"/>
          </a:p>
          <a:p>
            <a:pPr marL="0" indent="0">
              <a:buFont typeface="Arial" pitchFamily="34" charset="0"/>
              <a:buNone/>
            </a:pPr>
            <a:r>
              <a:rPr lang="nb-NO" sz="1400" dirty="0"/>
              <a:t>Topp fem destinasjoner:</a:t>
            </a:r>
            <a:br>
              <a:rPr lang="nb-NO" sz="1400" dirty="0"/>
            </a:br>
            <a:br>
              <a:rPr lang="nb-NO" sz="1400" dirty="0"/>
            </a:br>
            <a:r>
              <a:rPr lang="nb-NO" sz="1400" dirty="0"/>
              <a:t>1. Trondheim </a:t>
            </a:r>
          </a:p>
          <a:p>
            <a:pPr marL="0" indent="0">
              <a:buFont typeface="Arial" pitchFamily="34" charset="0"/>
              <a:buNone/>
            </a:pPr>
            <a:r>
              <a:rPr lang="nb-NO" sz="1400" dirty="0"/>
              <a:t>2. Bergen </a:t>
            </a:r>
          </a:p>
          <a:p>
            <a:pPr marL="0" indent="0">
              <a:buFont typeface="Arial" pitchFamily="34" charset="0"/>
              <a:buNone/>
            </a:pPr>
            <a:r>
              <a:rPr lang="nb-NO" sz="1400" dirty="0"/>
              <a:t>3. Stavanger </a:t>
            </a:r>
          </a:p>
          <a:p>
            <a:pPr marL="0" indent="0">
              <a:buFont typeface="Arial" pitchFamily="34" charset="0"/>
              <a:buNone/>
            </a:pPr>
            <a:r>
              <a:rPr lang="nb-NO" sz="1400" dirty="0"/>
              <a:t>4. København </a:t>
            </a:r>
          </a:p>
          <a:p>
            <a:pPr marL="0" indent="0">
              <a:buFont typeface="Arial" pitchFamily="34" charset="0"/>
              <a:buNone/>
            </a:pPr>
            <a:r>
              <a:rPr lang="nb-NO" sz="1400" dirty="0"/>
              <a:t>5. Stockholm </a:t>
            </a:r>
          </a:p>
        </p:txBody>
      </p:sp>
      <p:graphicFrame>
        <p:nvGraphicFramePr>
          <p:cNvPr id="33" name="Plassholder for innhold 6"/>
          <p:cNvGraphicFramePr>
            <a:graphicFrameLocks/>
          </p:cNvGraphicFramePr>
          <p:nvPr>
            <p:extLst/>
          </p:nvPr>
        </p:nvGraphicFramePr>
        <p:xfrm>
          <a:off x="1187624" y="3075806"/>
          <a:ext cx="4136432" cy="1705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kstSylinder 36"/>
          <p:cNvSpPr txBox="1"/>
          <p:nvPr/>
        </p:nvSpPr>
        <p:spPr>
          <a:xfrm>
            <a:off x="2803442" y="3844973"/>
            <a:ext cx="728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prstClr val="white"/>
                </a:solidFill>
              </a:rPr>
              <a:t>43 %</a:t>
            </a:r>
          </a:p>
        </p:txBody>
      </p:sp>
      <p:sp>
        <p:nvSpPr>
          <p:cNvPr id="38" name="TekstSylinder 37"/>
          <p:cNvSpPr txBox="1"/>
          <p:nvPr/>
        </p:nvSpPr>
        <p:spPr>
          <a:xfrm>
            <a:off x="3293543" y="3624389"/>
            <a:ext cx="728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prstClr val="white"/>
                </a:solidFill>
              </a:rPr>
              <a:t>57 %</a:t>
            </a:r>
          </a:p>
        </p:txBody>
      </p:sp>
      <p:sp>
        <p:nvSpPr>
          <p:cNvPr id="39" name="TekstSylinder 38"/>
          <p:cNvSpPr txBox="1"/>
          <p:nvPr/>
        </p:nvSpPr>
        <p:spPr>
          <a:xfrm>
            <a:off x="2787653" y="3369944"/>
            <a:ext cx="728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prstClr val="white"/>
                </a:solidFill>
              </a:rPr>
              <a:t>25 %</a:t>
            </a:r>
          </a:p>
        </p:txBody>
      </p:sp>
    </p:spTree>
    <p:extLst>
      <p:ext uri="{BB962C8B-B14F-4D97-AF65-F5344CB8AC3E}">
        <p14:creationId xmlns:p14="http://schemas.microsoft.com/office/powerpoint/2010/main" val="2693894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EAB0DD9-BF23-4C4F-96CD-664BF6F0D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843558"/>
            <a:ext cx="4536504" cy="38872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b="1" dirty="0">
                <a:solidFill>
                  <a:schemeClr val="bg2"/>
                </a:solidFill>
              </a:rPr>
              <a:t>Nøkkeltall:</a:t>
            </a:r>
            <a:br>
              <a:rPr lang="nb-NO" dirty="0"/>
            </a:br>
            <a:endParaRPr lang="nb-NO" dirty="0"/>
          </a:p>
          <a:p>
            <a:r>
              <a:rPr lang="nb-NO" dirty="0"/>
              <a:t>15 000 jobber på Oslo lufthavn</a:t>
            </a:r>
          </a:p>
          <a:p>
            <a:r>
              <a:rPr lang="nb-NO" dirty="0"/>
              <a:t>Indirekte sysselsetter Oslo lufthavn i dag 25 000 mennesker. Dette tallet kan dobles fram mot 2050</a:t>
            </a:r>
          </a:p>
          <a:p>
            <a:endParaRPr lang="nb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F7D16D24-CC7D-4B38-9B64-1DF3496160A5}"/>
              </a:ext>
            </a:extLst>
          </p:cNvPr>
          <p:cNvSpPr/>
          <p:nvPr/>
        </p:nvSpPr>
        <p:spPr>
          <a:xfrm>
            <a:off x="5292080" y="4876006"/>
            <a:ext cx="4572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sz="700" i="1" dirty="0">
                <a:solidFill>
                  <a:schemeClr val="bg1"/>
                </a:solidFill>
              </a:rPr>
              <a:t>(Beregninger utført av Copenhagen </a:t>
            </a:r>
            <a:r>
              <a:rPr lang="nb-NO" sz="700" i="1" dirty="0" err="1">
                <a:solidFill>
                  <a:schemeClr val="bg1"/>
                </a:solidFill>
              </a:rPr>
              <a:t>Economics</a:t>
            </a:r>
            <a:r>
              <a:rPr lang="nb-NO" sz="700" i="1" dirty="0">
                <a:solidFill>
                  <a:schemeClr val="bg1"/>
                </a:solidFill>
              </a:rPr>
              <a:t>) 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2D625CE9-5D3C-4445-BB10-FF0557A2AF73}"/>
              </a:ext>
            </a:extLst>
          </p:cNvPr>
          <p:cNvSpPr/>
          <p:nvPr/>
        </p:nvSpPr>
        <p:spPr>
          <a:xfrm>
            <a:off x="225860" y="195437"/>
            <a:ext cx="87849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200" b="1" dirty="0">
                <a:solidFill>
                  <a:schemeClr val="bg2"/>
                </a:solidFill>
              </a:rPr>
              <a:t>SAMFUNNSØKONOMI:</a:t>
            </a:r>
            <a:endParaRPr lang="nb-NO" sz="2200" dirty="0">
              <a:solidFill>
                <a:schemeClr val="bg2"/>
              </a:solidFill>
            </a:endParaRP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1" r="12700"/>
          <a:stretch/>
        </p:blipFill>
        <p:spPr>
          <a:xfrm>
            <a:off x="4474332" y="194516"/>
            <a:ext cx="4536504" cy="4373130"/>
          </a:xfrm>
          <a:prstGeom prst="rect">
            <a:avLst/>
          </a:prstGeom>
        </p:spPr>
      </p:pic>
      <p:pic>
        <p:nvPicPr>
          <p:cNvPr id="5" name="Grafikk 4" descr="Gruppe">
            <a:extLst>
              <a:ext uri="{FF2B5EF4-FFF2-40B4-BE49-F238E27FC236}">
                <a16:creationId xmlns:a16="http://schemas.microsoft.com/office/drawing/2014/main" id="{636D0611-7457-4C55-B331-9BF957F17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19672" y="3961606"/>
            <a:ext cx="1274440" cy="127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851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AC5CAF-45CD-4672-AE9A-E08C5DA41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848" y="0"/>
            <a:ext cx="8229600" cy="857250"/>
          </a:xfrm>
        </p:spPr>
        <p:txBody>
          <a:bodyPr>
            <a:normAutofit/>
          </a:bodyPr>
          <a:lstStyle/>
          <a:p>
            <a:r>
              <a:rPr lang="nb-NO" sz="2200" b="1" dirty="0"/>
              <a:t>NORGES STØRSTE «VEIKRYSS»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EA78AE3A-AF28-488D-8AC9-79BE5ED29D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5" b="-2650"/>
          <a:stretch/>
        </p:blipFill>
        <p:spPr>
          <a:xfrm>
            <a:off x="0" y="699542"/>
            <a:ext cx="9144000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42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200" b="1" dirty="0">
                <a:solidFill>
                  <a:schemeClr val="bg2"/>
                </a:solidFill>
              </a:rPr>
              <a:t>BEHOV FOR 3. RULLEBANE </a:t>
            </a:r>
            <a:r>
              <a:rPr lang="nb-NO" sz="2200" b="1" dirty="0"/>
              <a:t>PÅ OSLO LUFTHAVN </a:t>
            </a:r>
            <a:r>
              <a:rPr lang="nb-NO" sz="2200" b="1" dirty="0">
                <a:solidFill>
                  <a:schemeClr val="bg2"/>
                </a:solidFill>
              </a:rPr>
              <a:t>I 2030</a:t>
            </a:r>
          </a:p>
        </p:txBody>
      </p:sp>
      <p:graphicFrame>
        <p:nvGraphicFramePr>
          <p:cNvPr id="4" name="Plassholder for innhold 3"/>
          <p:cNvGraphicFramePr>
            <a:graphicFrameLocks/>
          </p:cNvGraphicFramePr>
          <p:nvPr>
            <p:extLst/>
          </p:nvPr>
        </p:nvGraphicFramePr>
        <p:xfrm>
          <a:off x="374848" y="1203598"/>
          <a:ext cx="5112568" cy="275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kstSylinder 5"/>
          <p:cNvSpPr txBox="1"/>
          <p:nvPr/>
        </p:nvSpPr>
        <p:spPr>
          <a:xfrm>
            <a:off x="5872881" y="915566"/>
            <a:ext cx="2916324" cy="337528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216000" indent="-216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050" dirty="0">
                <a:solidFill>
                  <a:schemeClr val="bg1"/>
                </a:solidFill>
              </a:rPr>
              <a:t>Planlegging, grunnerverv og bygging tar tid</a:t>
            </a:r>
          </a:p>
          <a:p>
            <a:pPr marL="216000" indent="-216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050" dirty="0">
                <a:solidFill>
                  <a:schemeClr val="bg1"/>
                </a:solidFill>
              </a:rPr>
              <a:t>Nabokommunene trenger forutsigbarhet</a:t>
            </a:r>
          </a:p>
          <a:p>
            <a:pPr marL="216000" indent="-216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050" dirty="0">
                <a:solidFill>
                  <a:schemeClr val="bg1"/>
                </a:solidFill>
              </a:rPr>
              <a:t>Frem mot 2030 vil alt gjøres for å utvikle kapasiteten med eksisterende rullebaner</a:t>
            </a:r>
          </a:p>
          <a:p>
            <a:pPr marL="216000" indent="-216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050" dirty="0">
                <a:solidFill>
                  <a:schemeClr val="bg1"/>
                </a:solidFill>
              </a:rPr>
              <a:t>Tredje rullebane vil ikke bli bygget før behovet er der</a:t>
            </a:r>
            <a:endParaRPr lang="nb-NO" sz="1000" dirty="0">
              <a:solidFill>
                <a:schemeClr val="bg1"/>
              </a:solidFill>
            </a:endParaRPr>
          </a:p>
          <a:p>
            <a:pPr marL="162000" indent="-162000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nb-NO" sz="1050" dirty="0">
                <a:solidFill>
                  <a:schemeClr val="bg1"/>
                </a:solidFill>
                <a:latin typeface="+mj-lt"/>
              </a:rPr>
              <a:t>Samferdselsdepartementet vil ta stilling til spørsmålet om bygging når det foreligger en konsesjonssøknad fra Avinor </a:t>
            </a:r>
          </a:p>
          <a:p>
            <a:pPr marL="162000" indent="-162000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nb-NO" sz="1050" dirty="0">
                <a:solidFill>
                  <a:schemeClr val="bg1"/>
                </a:solidFill>
                <a:latin typeface="+mj-lt"/>
              </a:rPr>
              <a:t>Avinor dekker investeringen selv</a:t>
            </a:r>
          </a:p>
          <a:p>
            <a:pPr marL="162000" indent="-162000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nb-NO" sz="1050" dirty="0">
                <a:solidFill>
                  <a:schemeClr val="bg1"/>
                </a:solidFill>
                <a:latin typeface="+mj-lt"/>
              </a:rPr>
              <a:t>Avinors mål er minst mulige negative støykonsekvenser. Arbeidet med oppdaterte støyanalyser ferdigstilles til sommeren. 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3676637" y="3390462"/>
            <a:ext cx="1214661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nb-NO" sz="900" dirty="0">
                <a:solidFill>
                  <a:schemeClr val="bg1"/>
                </a:solidFill>
                <a:latin typeface="Calibri" panose="020F0502020204030204" pitchFamily="34" charset="0"/>
              </a:rPr>
              <a:t>Behov for 3.bane ved 35 mill passasjerer</a:t>
            </a:r>
          </a:p>
        </p:txBody>
      </p:sp>
      <p:cxnSp>
        <p:nvCxnSpPr>
          <p:cNvPr id="8" name="Rett pil 7"/>
          <p:cNvCxnSpPr/>
          <p:nvPr/>
        </p:nvCxnSpPr>
        <p:spPr>
          <a:xfrm flipV="1">
            <a:off x="4211960" y="1756505"/>
            <a:ext cx="1" cy="1690300"/>
          </a:xfrm>
          <a:prstGeom prst="straightConnector1">
            <a:avLst/>
          </a:prstGeom>
          <a:ln w="25400">
            <a:solidFill>
              <a:schemeClr val="accent3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ktangel 8"/>
          <p:cNvSpPr/>
          <p:nvPr/>
        </p:nvSpPr>
        <p:spPr>
          <a:xfrm>
            <a:off x="374848" y="4098292"/>
            <a:ext cx="5301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000" dirty="0">
                <a:solidFill>
                  <a:schemeClr val="accent6">
                    <a:lumMod val="75000"/>
                  </a:schemeClr>
                </a:solidFill>
              </a:rPr>
              <a:t>*Det er lagt til grunn lavere trafikkvekst i prognosene fremover (2% årlig)  enn frem til nå. Fra åpningen i 1998 har veksten vært i snitt 3,7 prosent pr år. IATAs prognose er 5 prosent årlig vekst i flytrafikken internasjonalt i årene fremover</a:t>
            </a:r>
          </a:p>
          <a:p>
            <a:r>
              <a:rPr lang="nb-NO" sz="1000" dirty="0">
                <a:solidFill>
                  <a:schemeClr val="accent6">
                    <a:lumMod val="75000"/>
                  </a:schemeClr>
                </a:solidFill>
              </a:rPr>
              <a:t>* Kvalitetssikret av Møreforskning AS, Nichols, LFV, GFL og </a:t>
            </a:r>
            <a:r>
              <a:rPr lang="nb-NO" sz="1000" dirty="0" err="1">
                <a:solidFill>
                  <a:schemeClr val="accent6">
                    <a:lumMod val="75000"/>
                  </a:schemeClr>
                </a:solidFill>
              </a:rPr>
              <a:t>Pontarius</a:t>
            </a:r>
            <a:r>
              <a:rPr lang="nb-NO" sz="1000" dirty="0">
                <a:solidFill>
                  <a:schemeClr val="accent6">
                    <a:lumMod val="75000"/>
                  </a:schemeClr>
                </a:solidFill>
              </a:rPr>
              <a:t> AB.</a:t>
            </a:r>
            <a:endParaRPr lang="nb-NO" sz="1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918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b="1" dirty="0"/>
              <a:t>OPPDRAG GITT FRA SAMFERDSELSDEPARTEMENTET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1174600"/>
            <a:ext cx="4337995" cy="370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00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3. RULLEBANE PÅ OSLO LUFTHAVN I 2030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063229"/>
            <a:ext cx="2925544" cy="3596753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922" y="1059582"/>
            <a:ext cx="2664296" cy="3877441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2843808" y="2643758"/>
            <a:ext cx="648072" cy="1872208"/>
          </a:xfrm>
          <a:prstGeom prst="rect">
            <a:avLst/>
          </a:prstGeom>
          <a:noFill/>
          <a:ln w="317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ktangel 7"/>
          <p:cNvSpPr/>
          <p:nvPr/>
        </p:nvSpPr>
        <p:spPr>
          <a:xfrm rot="870710">
            <a:off x="5300358" y="1989615"/>
            <a:ext cx="807742" cy="2210749"/>
          </a:xfrm>
          <a:prstGeom prst="rect">
            <a:avLst/>
          </a:prstGeom>
          <a:noFill/>
          <a:ln w="317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Rett linje 9"/>
          <p:cNvCxnSpPr>
            <a:cxnSpLocks/>
          </p:cNvCxnSpPr>
          <p:nvPr/>
        </p:nvCxnSpPr>
        <p:spPr>
          <a:xfrm flipV="1">
            <a:off x="2843808" y="1923678"/>
            <a:ext cx="2736304" cy="72008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/>
          <p:cNvCxnSpPr>
            <a:cxnSpLocks/>
          </p:cNvCxnSpPr>
          <p:nvPr/>
        </p:nvCxnSpPr>
        <p:spPr>
          <a:xfrm flipV="1">
            <a:off x="2843808" y="4067098"/>
            <a:ext cx="2192450" cy="3815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tt linje 13"/>
          <p:cNvCxnSpPr>
            <a:cxnSpLocks/>
          </p:cNvCxnSpPr>
          <p:nvPr/>
        </p:nvCxnSpPr>
        <p:spPr>
          <a:xfrm flipV="1">
            <a:off x="3491880" y="4266301"/>
            <a:ext cx="2304256" cy="2496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tt linje 15"/>
          <p:cNvCxnSpPr>
            <a:cxnSpLocks/>
          </p:cNvCxnSpPr>
          <p:nvPr/>
        </p:nvCxnSpPr>
        <p:spPr>
          <a:xfrm flipV="1">
            <a:off x="3491880" y="2139702"/>
            <a:ext cx="2880320" cy="5040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4265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200" b="1" dirty="0"/>
              <a:t>NYE STØYKART</a:t>
            </a:r>
            <a:endParaRPr lang="en-US" sz="22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Sintef utfører støykartleggingen for 3 rullebaner nå</a:t>
            </a:r>
          </a:p>
          <a:p>
            <a:r>
              <a:rPr lang="nb-NO" dirty="0"/>
              <a:t>Planlagt ferdig sommeren 2018</a:t>
            </a:r>
          </a:p>
          <a:p>
            <a:r>
              <a:rPr lang="nb-NO" dirty="0"/>
              <a:t>Grunnlag for konsekvensvurderingen i plansaken</a:t>
            </a:r>
          </a:p>
          <a:p>
            <a:r>
              <a:rPr lang="nb-NO" dirty="0"/>
              <a:t>Mer informasjon om tredje rullebane finnes på: https://avinor.no/tredje-rullebane/</a:t>
            </a:r>
          </a:p>
        </p:txBody>
      </p:sp>
    </p:spTree>
    <p:extLst>
      <p:ext uri="{BB962C8B-B14F-4D97-AF65-F5344CB8AC3E}">
        <p14:creationId xmlns:p14="http://schemas.microsoft.com/office/powerpoint/2010/main" val="942116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75946" y="-4078"/>
            <a:ext cx="10056458" cy="5147578"/>
          </a:xfrm>
          <a:prstGeom prst="rect">
            <a:avLst/>
          </a:prstGeom>
        </p:spPr>
      </p:pic>
      <p:sp>
        <p:nvSpPr>
          <p:cNvPr id="4" name="Tittel 1"/>
          <p:cNvSpPr txBox="1">
            <a:spLocks/>
          </p:cNvSpPr>
          <p:nvPr/>
        </p:nvSpPr>
        <p:spPr>
          <a:xfrm>
            <a:off x="1169876" y="1030424"/>
            <a:ext cx="6858508" cy="3341526"/>
          </a:xfrm>
          <a:prstGeom prst="rect">
            <a:avLst/>
          </a:prstGeom>
        </p:spPr>
        <p:txBody>
          <a:bodyPr anchor="ctr"/>
          <a:lstStyle>
            <a:defPPr>
              <a:defRPr lang="nb-NO"/>
            </a:defPPr>
            <a:lvl1pPr>
              <a:spcBef>
                <a:spcPct val="0"/>
              </a:spcBef>
              <a:buNone/>
              <a:defRPr sz="2000" b="1" cap="all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1D1D1D"/>
                </a:solidFill>
              </a:rPr>
              <a:t>AVINORS VISJON:</a:t>
            </a:r>
          </a:p>
          <a:p>
            <a:pPr algn="ctr"/>
            <a:endParaRPr lang="nb-NO" sz="4000" dirty="0">
              <a:solidFill>
                <a:schemeClr val="bg1"/>
              </a:solidFill>
            </a:endParaRPr>
          </a:p>
          <a:p>
            <a:pPr algn="ctr"/>
            <a:endParaRPr lang="nb-NO" sz="4000" dirty="0">
              <a:solidFill>
                <a:schemeClr val="bg1"/>
              </a:solidFill>
            </a:endParaRPr>
          </a:p>
          <a:p>
            <a:pPr algn="ctr"/>
            <a:r>
              <a:rPr lang="nb-NO" sz="4000" dirty="0">
                <a:solidFill>
                  <a:schemeClr val="bg1"/>
                </a:solidFill>
              </a:rPr>
              <a:t>ALL INNENLANDSTRAFIKK ELEKTRIFISERT INNEN 2040</a:t>
            </a:r>
          </a:p>
          <a:p>
            <a:pPr algn="ctr"/>
            <a:endParaRPr lang="nb-NO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478560"/>
      </p:ext>
    </p:extLst>
  </p:cSld>
  <p:clrMapOvr>
    <a:masterClrMapping/>
  </p:clrMapOvr>
</p:sld>
</file>

<file path=ppt/theme/theme1.xml><?xml version="1.0" encoding="utf-8"?>
<a:theme xmlns:a="http://schemas.openxmlformats.org/drawingml/2006/main" name="Avinor-Format-16-9">
  <a:themeElements>
    <a:clrScheme name="AVINOR">
      <a:dk1>
        <a:srgbClr val="1D1D1D"/>
      </a:dk1>
      <a:lt1>
        <a:sysClr val="window" lastClr="FFFFFF"/>
      </a:lt1>
      <a:dk2>
        <a:srgbClr val="84236B"/>
      </a:dk2>
      <a:lt2>
        <a:srgbClr val="6BDBD0"/>
      </a:lt2>
      <a:accent1>
        <a:srgbClr val="471C59"/>
      </a:accent1>
      <a:accent2>
        <a:srgbClr val="FBB034"/>
      </a:accent2>
      <a:accent3>
        <a:srgbClr val="3F3F3F"/>
      </a:accent3>
      <a:accent4>
        <a:srgbClr val="7F7F7F"/>
      </a:accent4>
      <a:accent5>
        <a:srgbClr val="A5A5A5"/>
      </a:accent5>
      <a:accent6>
        <a:srgbClr val="D8D8D8"/>
      </a:accent6>
      <a:hlink>
        <a:srgbClr val="000000"/>
      </a:hlink>
      <a:folHlink>
        <a:srgbClr val="000000"/>
      </a:folHlink>
    </a:clrScheme>
    <a:fontScheme name="AVINO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odu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357</Words>
  <Application>Microsoft Office PowerPoint</Application>
  <PresentationFormat>Skjermfremvisning (16:9)</PresentationFormat>
  <Paragraphs>73</Paragraphs>
  <Slides>16</Slides>
  <Notes>6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16</vt:i4>
      </vt:variant>
    </vt:vector>
  </HeadingPairs>
  <TitlesOfParts>
    <vt:vector size="19" baseType="lpstr">
      <vt:lpstr>Arial</vt:lpstr>
      <vt:lpstr>Calibri</vt:lpstr>
      <vt:lpstr>Avinor-Format-16-9</vt:lpstr>
      <vt:lpstr>PowerPoint-presentasjon</vt:lpstr>
      <vt:lpstr>AVINOR OSLO LUFTHAVN</vt:lpstr>
      <vt:lpstr>PowerPoint-presentasjon</vt:lpstr>
      <vt:lpstr>NORGES STØRSTE «VEIKRYSS»</vt:lpstr>
      <vt:lpstr>BEHOV FOR 3. RULLEBANE PÅ OSLO LUFTHAVN I 2030</vt:lpstr>
      <vt:lpstr>OPPDRAG GITT FRA SAMFERDSELSDEPARTEMENTET</vt:lpstr>
      <vt:lpstr>3. RULLEBANE PÅ OSLO LUFTHAVN I 2030</vt:lpstr>
      <vt:lpstr>NYE STØYKART</vt:lpstr>
      <vt:lpstr>PowerPoint-presentasjon</vt:lpstr>
      <vt:lpstr>PowerPoint-presentasjon</vt:lpstr>
      <vt:lpstr>PowerPoint-presentasjon</vt:lpstr>
      <vt:lpstr>PowerPoint-presentasjon</vt:lpstr>
      <vt:lpstr>UTFLYGNINGER UTVIKLING FRA 1999 TIL 2018</vt:lpstr>
      <vt:lpstr>KURVEDE INNFLYGNINGER</vt:lpstr>
      <vt:lpstr>OPERATIVT KONSEPT VED VIND FRA NORD</vt:lpstr>
      <vt:lpstr>OPERATIVT KONSEPT VED VIND FRA SØR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2017-12-15T13:46:16Z</dcterms:created>
  <dcterms:modified xsi:type="dcterms:W3CDTF">2018-04-25T15:47:07Z</dcterms:modified>
</cp:coreProperties>
</file>